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300" r:id="rId5"/>
    <p:sldId id="299" r:id="rId6"/>
    <p:sldId id="301" r:id="rId7"/>
    <p:sldId id="303" r:id="rId8"/>
    <p:sldId id="304" r:id="rId9"/>
    <p:sldId id="307" r:id="rId10"/>
    <p:sldId id="309" r:id="rId11"/>
    <p:sldId id="32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Estruturalismo e Teorias de Dependência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24-10-2022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</a:t>
            </a:r>
            <a:r>
              <a:rPr lang="pt-PT">
                <a:latin typeface="Arial Narrow" panose="020B0606020202030204" pitchFamily="34" charset="0"/>
              </a:rPr>
              <a:t>em Economia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Media e Identidade de Marca | ISEG">
            <a:extLst>
              <a:ext uri="{FF2B5EF4-FFF2-40B4-BE49-F238E27FC236}">
                <a16:creationId xmlns:a16="http://schemas.microsoft.com/office/drawing/2014/main" id="{07D04A35-27BD-46B1-94D9-C5A4FCCA3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5" y="5379098"/>
            <a:ext cx="1599971" cy="76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8" y="295155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284790"/>
            <a:ext cx="11777241" cy="53706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Portanto, capitalismo desigual é estrutural, construído na mecânica das relações entre o centro e a periferia.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Solução: industrialização. Esta é uma transformação não marginal, necessidade do Estado. Mas: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Políticas têm de ser “nacionalistas” e focadas para dentro: competição, taxas de câmbio sobrevalorizadas facilitam importações de tecnologia/equipamento mas dificultam exportações, necessidade de desenvolver ligações internas (substituição </a:t>
            </a:r>
            <a:r>
              <a:rPr lang="pt-PT" dirty="0" err="1">
                <a:solidFill>
                  <a:prstClr val="black"/>
                </a:solidFill>
                <a:latin typeface="Arial Narrow" panose="020B0606020202030204" pitchFamily="34" charset="0"/>
              </a:rPr>
              <a:t>efectiva</a:t>
            </a: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 de importações, ou complementaridades, e economias de escala através da restrição da competição)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Elites nacionais e estruturas económicas são “subservientes” ao status quo e resistem às mudanças, e a economia global é monopolista (e com tendência para o desperdício, porque os lucros crescem mais depressa que os salários e a economia capitalista não consegue absorver o excedente) – logo, o </a:t>
            </a:r>
            <a:r>
              <a:rPr lang="pt-PT" dirty="0" err="1">
                <a:solidFill>
                  <a:prstClr val="black"/>
                </a:solidFill>
                <a:latin typeface="Arial Narrow" panose="020B0606020202030204" pitchFamily="34" charset="0"/>
              </a:rPr>
              <a:t>optimismo</a:t>
            </a: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 de P-S não tem razão de ser. Necessidade de cortar com o centro.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08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6" y="138897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Tensões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931762"/>
            <a:ext cx="11777241" cy="572368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Macroeconómicas</a:t>
            </a:r>
            <a:r>
              <a:rPr lang="en-GB" dirty="0">
                <a:latin typeface="Arial Narrow" panose="020B0606020202030204" pitchFamily="34" charset="0"/>
              </a:rPr>
              <a:t>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Custos (</a:t>
            </a:r>
            <a:r>
              <a:rPr lang="en-GB" dirty="0" err="1">
                <a:latin typeface="Arial Narrow" panose="020B0606020202030204" pitchFamily="34" charset="0"/>
              </a:rPr>
              <a:t>competividade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moeda</a:t>
            </a:r>
            <a:r>
              <a:rPr lang="en-GB" dirty="0">
                <a:latin typeface="Arial Narrow" panose="020B0606020202030204" pitchFamily="34" charset="0"/>
              </a:rPr>
              <a:t> externa, </a:t>
            </a:r>
            <a:r>
              <a:rPr lang="en-GB" dirty="0" err="1">
                <a:latin typeface="Arial Narrow" panose="020B0606020202030204" pitchFamily="34" charset="0"/>
              </a:rPr>
              <a:t>fiscais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poupança</a:t>
            </a:r>
            <a:r>
              <a:rPr lang="en-GB" dirty="0">
                <a:latin typeface="Arial Narrow" panose="020B0606020202030204" pitchFamily="34" charset="0"/>
              </a:rPr>
              <a:t>, mercados,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imprtações</a:t>
            </a:r>
            <a:r>
              <a:rPr lang="en-GB" dirty="0">
                <a:latin typeface="Arial Narrow" panose="020B0606020202030204" pitchFamily="34" charset="0"/>
              </a:rPr>
              <a:t> de bens de capital e </a:t>
            </a:r>
            <a:r>
              <a:rPr lang="en-GB" dirty="0" err="1">
                <a:latin typeface="Arial Narrow" panose="020B0606020202030204" pitchFamily="34" charset="0"/>
              </a:rPr>
              <a:t>dificuldades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ajustamento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tripla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importações</a:t>
            </a:r>
            <a:r>
              <a:rPr lang="en-GB" dirty="0">
                <a:latin typeface="Arial Narrow" panose="020B0606020202030204" pitchFamily="34" charset="0"/>
              </a:rPr>
              <a:t> (bens de capital, bens </a:t>
            </a:r>
            <a:r>
              <a:rPr lang="en-GB" dirty="0" err="1">
                <a:latin typeface="Arial Narrow" panose="020B0606020202030204" pitchFamily="34" charset="0"/>
              </a:rPr>
              <a:t>intermediários</a:t>
            </a:r>
            <a:r>
              <a:rPr lang="en-GB" dirty="0">
                <a:latin typeface="Arial Narrow" panose="020B0606020202030204" pitchFamily="34" charset="0"/>
              </a:rPr>
              <a:t> e bens de </a:t>
            </a:r>
            <a:r>
              <a:rPr lang="en-GB" dirty="0" err="1">
                <a:latin typeface="Arial Narrow" panose="020B0606020202030204" pitchFamily="34" charset="0"/>
              </a:rPr>
              <a:t>consumo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Conceptual: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uma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visão</a:t>
            </a:r>
            <a:r>
              <a:rPr lang="en-GB" dirty="0">
                <a:latin typeface="Arial Narrow" panose="020B0606020202030204" pitchFamily="34" charset="0"/>
              </a:rPr>
              <a:t> de capitalism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modo de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baseado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propriedade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privada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exploração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força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mercadorias</a:t>
            </a:r>
            <a:r>
              <a:rPr lang="en-GB" dirty="0">
                <a:latin typeface="Arial Narrow" panose="020B0606020202030204" pitchFamily="34" charset="0"/>
              </a:rPr>
              <a:t> com o </a:t>
            </a:r>
            <a:r>
              <a:rPr lang="en-GB" dirty="0" err="1">
                <a:latin typeface="Arial Narrow" panose="020B0606020202030204" pitchFamily="34" charset="0"/>
              </a:rPr>
              <a:t>propósito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gerar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lucros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é um </a:t>
            </a:r>
            <a:r>
              <a:rPr lang="en-GB" dirty="0" err="1">
                <a:latin typeface="Arial Narrow" panose="020B0606020202030204" pitchFamily="34" charset="0"/>
              </a:rPr>
              <a:t>problema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nações</a:t>
            </a:r>
            <a:r>
              <a:rPr lang="en-GB" dirty="0">
                <a:latin typeface="Arial Narrow" panose="020B0606020202030204" pitchFamily="34" charset="0"/>
              </a:rPr>
              <a:t>, mas de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é </a:t>
            </a:r>
            <a:r>
              <a:rPr lang="en-GB" dirty="0" err="1">
                <a:latin typeface="Arial Narrow" panose="020B0606020202030204" pitchFamily="34" charset="0"/>
              </a:rPr>
              <a:t>apenas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nível</a:t>
            </a:r>
            <a:r>
              <a:rPr lang="en-GB" dirty="0">
                <a:latin typeface="Arial Narrow" panose="020B0606020202030204" pitchFamily="34" charset="0"/>
              </a:rPr>
              <a:t> global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Conflito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</a:t>
            </a:r>
            <a:r>
              <a:rPr lang="en-GB" dirty="0">
                <a:latin typeface="Arial Narrow" panose="020B0606020202030204" pitchFamily="34" charset="0"/>
              </a:rPr>
              <a:t> é entre capital e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diferentes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formas</a:t>
            </a:r>
            <a:r>
              <a:rPr lang="en-GB" dirty="0">
                <a:latin typeface="Arial Narrow" panose="020B0606020202030204" pitchFamily="34" charset="0"/>
              </a:rPr>
              <a:t> de capital e de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90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43" y="283581"/>
            <a:ext cx="11696218" cy="671330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Bibliography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43" y="1186404"/>
            <a:ext cx="11696218" cy="537065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Harvey, D., 1990. The condition of post modernity. Blackwell: Oxford.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Chibber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2013.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Post-colonial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theory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specter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capital. Verso: London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1991.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Post-modernism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cultural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logic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late capitalismo. Verso: London.</a:t>
            </a:r>
            <a:endParaRPr lang="en-GB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Milonakis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D., 2006. Pioneers of economic history. In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Jomo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Fine (eds) The new development economics. Zed Books: London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Milonakis</a:t>
            </a:r>
            <a:r>
              <a:rPr lang="en-GB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, D. and B. Fine. 2009. From political economy to economics – method, the social and the historical in the evolution of economic theory.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Polanyi</a:t>
            </a:r>
            <a:r>
              <a:rPr lang="pt-PT" sz="2400" dirty="0">
                <a:latin typeface="Arial Narrow" panose="020B0606020202030204" pitchFamily="34" charset="0"/>
              </a:rPr>
              <a:t>, K., 2001.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great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transformation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political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and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origins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our</a:t>
            </a:r>
            <a:r>
              <a:rPr lang="pt-PT" sz="2400" dirty="0">
                <a:latin typeface="Arial Narrow" panose="020B0606020202030204" pitchFamily="34" charset="0"/>
              </a:rPr>
              <a:t> time. Beacon </a:t>
            </a:r>
            <a:r>
              <a:rPr lang="pt-PT" sz="2400" dirty="0" err="1">
                <a:latin typeface="Arial Narrow" panose="020B0606020202030204" pitchFamily="34" charset="0"/>
              </a:rPr>
              <a:t>Press</a:t>
            </a:r>
            <a:r>
              <a:rPr lang="pt-PT" sz="2400" dirty="0">
                <a:latin typeface="Arial Narrow" panose="020B0606020202030204" pitchFamily="34" charset="0"/>
              </a:rPr>
              <a:t>: Boston.</a:t>
            </a:r>
            <a:endParaRPr lang="en-GB" sz="2400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Power, M., 2014.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Enlightment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era of modernity, in Desai and Potter (eds.) The companion to development studies (3</a:t>
            </a:r>
            <a:r>
              <a:rPr lang="en-GB" sz="24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edition). Routledge: London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Rist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G., 2014. The history of development: form western origins to global faith (4</a:t>
            </a:r>
            <a:r>
              <a:rPr lang="en-GB" sz="24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edition). Zed Books: London.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Saad-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Filho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Alfredo, 2005. The rise and decline of Latin American structuralism and dependency theory. In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Jomo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Reinert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The origins of development economics. Zed Books: London. </a:t>
            </a:r>
          </a:p>
        </p:txBody>
      </p:sp>
    </p:spTree>
    <p:extLst>
      <p:ext uri="{BB962C8B-B14F-4D97-AF65-F5344CB8AC3E}">
        <p14:creationId xmlns:p14="http://schemas.microsoft.com/office/powerpoint/2010/main" val="379504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Estruturalismo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Teorias de Dependência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8" y="295155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284790"/>
            <a:ext cx="11777241" cy="5370653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Explora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relação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factores</a:t>
            </a:r>
            <a:r>
              <a:rPr lang="en-GB" dirty="0">
                <a:latin typeface="Arial Narrow" panose="020B0606020202030204" pitchFamily="34" charset="0"/>
              </a:rPr>
              <a:t> “</a:t>
            </a:r>
            <a:r>
              <a:rPr lang="en-GB" dirty="0" err="1">
                <a:latin typeface="Arial Narrow" panose="020B0606020202030204" pitchFamily="34" charset="0"/>
              </a:rPr>
              <a:t>estruturais</a:t>
            </a:r>
            <a:r>
              <a:rPr lang="en-GB" dirty="0">
                <a:latin typeface="Arial Narrow" panose="020B0606020202030204" pitchFamily="34" charset="0"/>
              </a:rPr>
              <a:t>”,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vez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ficar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limitado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aos</a:t>
            </a:r>
            <a:r>
              <a:rPr lang="en-GB" dirty="0">
                <a:latin typeface="Arial Narrow" panose="020B0606020202030204" pitchFamily="34" charset="0"/>
              </a:rPr>
              <a:t> mercados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b="1" dirty="0" err="1">
                <a:latin typeface="Arial Narrow" panose="020B0606020202030204" pitchFamily="34" charset="0"/>
              </a:rPr>
              <a:t>Componentes</a:t>
            </a:r>
            <a:r>
              <a:rPr lang="en-GB" b="1" dirty="0">
                <a:latin typeface="Arial Narrow" panose="020B0606020202030204" pitchFamily="34" charset="0"/>
              </a:rPr>
              <a:t> do mercado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preços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procura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oferta</a:t>
            </a:r>
            <a:r>
              <a:rPr lang="en-GB" dirty="0">
                <a:latin typeface="Arial Narrow" panose="020B0606020202030204" pitchFamily="34" charset="0"/>
              </a:rPr>
              <a:t>. A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ortodoxa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trata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factores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felxíveis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facilmente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ajustáveis</a:t>
            </a:r>
            <a:r>
              <a:rPr lang="en-GB" dirty="0">
                <a:latin typeface="Arial Narrow" panose="020B0606020202030204" pitchFamily="34" charset="0"/>
              </a:rPr>
              <a:t>, e da </a:t>
            </a:r>
            <a:r>
              <a:rPr lang="en-GB" dirty="0" err="1">
                <a:latin typeface="Arial Narrow" panose="020B0606020202030204" pitchFamily="34" charset="0"/>
              </a:rPr>
              <a:t>realção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eles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apenas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transacções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Especificidade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oferta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procura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se </a:t>
            </a:r>
            <a:r>
              <a:rPr lang="en-GB" dirty="0" err="1">
                <a:latin typeface="Arial Narrow" panose="020B0606020202030204" pitchFamily="34" charset="0"/>
              </a:rPr>
              <a:t>produz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quem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faz</a:t>
            </a:r>
            <a:r>
              <a:rPr lang="en-GB" dirty="0">
                <a:latin typeface="Arial Narrow" panose="020B0606020202030204" pitchFamily="34" charset="0"/>
              </a:rPr>
              <a:t>, para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, etc.) é </a:t>
            </a:r>
            <a:r>
              <a:rPr lang="en-GB" dirty="0" err="1">
                <a:latin typeface="Arial Narrow" panose="020B0606020202030204" pitchFamily="34" charset="0"/>
              </a:rPr>
              <a:t>irrelevante</a:t>
            </a:r>
            <a:r>
              <a:rPr lang="en-GB" dirty="0">
                <a:latin typeface="Arial Narrow" panose="020B0606020202030204" pitchFamily="34" charset="0"/>
              </a:rPr>
              <a:t>. O que </a:t>
            </a:r>
            <a:r>
              <a:rPr lang="en-GB" dirty="0" err="1">
                <a:latin typeface="Arial Narrow" panose="020B0606020202030204" pitchFamily="34" charset="0"/>
              </a:rPr>
              <a:t>interessa</a:t>
            </a:r>
            <a:r>
              <a:rPr lang="en-GB" dirty="0">
                <a:latin typeface="Arial Narrow" panose="020B0606020202030204" pitchFamily="34" charset="0"/>
              </a:rPr>
              <a:t> é o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obtido</a:t>
            </a:r>
            <a:r>
              <a:rPr lang="en-GB" dirty="0">
                <a:latin typeface="Arial Narrow" panose="020B0606020202030204" pitchFamily="34" charset="0"/>
              </a:rPr>
              <a:t> pela </a:t>
            </a:r>
            <a:r>
              <a:rPr lang="en-GB" dirty="0" err="1">
                <a:latin typeface="Arial Narrow" panose="020B0606020202030204" pitchFamily="34" charset="0"/>
              </a:rPr>
              <a:t>racionalidade</a:t>
            </a:r>
            <a:r>
              <a:rPr lang="en-GB" dirty="0">
                <a:latin typeface="Arial Narrow" panose="020B0606020202030204" pitchFamily="34" charset="0"/>
              </a:rPr>
              <a:t> individual e </a:t>
            </a:r>
            <a:r>
              <a:rPr lang="en-GB" dirty="0" err="1">
                <a:latin typeface="Arial Narrow" panose="020B0606020202030204" pitchFamily="34" charset="0"/>
              </a:rPr>
              <a:t>respeito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pelas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vantagens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comparativas</a:t>
            </a:r>
            <a:r>
              <a:rPr lang="en-GB" dirty="0">
                <a:latin typeface="Arial Narrow" panose="020B0606020202030204" pitchFamily="34" charset="0"/>
              </a:rPr>
              <a:t>.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b="1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: o que </a:t>
            </a:r>
            <a:r>
              <a:rPr lang="en-GB" dirty="0" err="1">
                <a:latin typeface="Arial Narrow" panose="020B0606020202030204" pitchFamily="34" charset="0"/>
              </a:rPr>
              <a:t>existe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atrás</a:t>
            </a:r>
            <a:r>
              <a:rPr lang="en-GB" dirty="0">
                <a:latin typeface="Arial Narrow" panose="020B0606020202030204" pitchFamily="34" charset="0"/>
              </a:rPr>
              <a:t> e para </a:t>
            </a:r>
            <a:r>
              <a:rPr lang="en-GB" dirty="0" err="1">
                <a:latin typeface="Arial Narrow" panose="020B0606020202030204" pitchFamily="34" charset="0"/>
              </a:rPr>
              <a:t>além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desses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factores</a:t>
            </a:r>
            <a:r>
              <a:rPr lang="en-GB" dirty="0">
                <a:latin typeface="Arial Narrow" panose="020B0606020202030204" pitchFamily="34" charset="0"/>
              </a:rPr>
              <a:t> de mercado: </a:t>
            </a:r>
            <a:r>
              <a:rPr lang="en-GB" dirty="0" err="1">
                <a:latin typeface="Arial Narrow" panose="020B0606020202030204" pitchFamily="34" charset="0"/>
              </a:rPr>
              <a:t>instituições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tecnologia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relações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história</a:t>
            </a:r>
            <a:r>
              <a:rPr lang="en-GB" dirty="0">
                <a:latin typeface="Arial Narrow" panose="020B0606020202030204" pitchFamily="34" charset="0"/>
              </a:rPr>
              <a:t>, etc.. </a:t>
            </a:r>
            <a:r>
              <a:rPr lang="en-GB" dirty="0" err="1">
                <a:latin typeface="Arial Narrow" panose="020B0606020202030204" pitchFamily="34" charset="0"/>
              </a:rPr>
              <a:t>Imprtância</a:t>
            </a:r>
            <a:r>
              <a:rPr lang="en-GB" dirty="0">
                <a:latin typeface="Arial Narrow" panose="020B0606020202030204" pitchFamily="34" charset="0"/>
              </a:rPr>
              <a:t> das </a:t>
            </a:r>
            <a:r>
              <a:rPr lang="en-GB" dirty="0" err="1">
                <a:latin typeface="Arial Narrow" panose="020B0606020202030204" pitchFamily="34" charset="0"/>
              </a:rPr>
              <a:t>especificidades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sectoriais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históricas</a:t>
            </a:r>
            <a:r>
              <a:rPr lang="en-GB" dirty="0">
                <a:latin typeface="Arial Narrow" panose="020B0606020202030204" pitchFamily="34" charset="0"/>
              </a:rPr>
              <a:t>), das </a:t>
            </a:r>
            <a:r>
              <a:rPr lang="en-GB" dirty="0" err="1">
                <a:latin typeface="Arial Narrow" panose="020B0606020202030204" pitchFamily="34" charset="0"/>
              </a:rPr>
              <a:t>fricções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automático</a:t>
            </a:r>
            <a:r>
              <a:rPr lang="en-GB" dirty="0">
                <a:latin typeface="Arial Narrow" panose="020B0606020202030204" pitchFamily="34" charset="0"/>
              </a:rPr>
              <a:t>), das </a:t>
            </a:r>
            <a:r>
              <a:rPr lang="en-GB" dirty="0" err="1">
                <a:latin typeface="Arial Narrow" panose="020B0606020202030204" pitchFamily="34" charset="0"/>
              </a:rPr>
              <a:t>externalidades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efeitos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multiplicadores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sinergias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ligações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complementaridades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economias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escala</a:t>
            </a:r>
            <a:r>
              <a:rPr lang="en-GB" dirty="0">
                <a:latin typeface="Arial Narrow" panose="020B0606020202030204" pitchFamily="34" charset="0"/>
              </a:rPr>
              <a:t>, etc.), </a:t>
            </a:r>
            <a:r>
              <a:rPr lang="en-GB" dirty="0" err="1">
                <a:latin typeface="Arial Narrow" panose="020B0606020202030204" pitchFamily="34" charset="0"/>
              </a:rPr>
              <a:t>tensões</a:t>
            </a:r>
            <a:r>
              <a:rPr lang="en-GB" dirty="0">
                <a:latin typeface="Arial Narrow" panose="020B0606020202030204" pitchFamily="34" charset="0"/>
              </a:rPr>
              <a:t>/</a:t>
            </a:r>
            <a:r>
              <a:rPr lang="en-GB" dirty="0" err="1">
                <a:latin typeface="Arial Narrow" panose="020B0606020202030204" pitchFamily="34" charset="0"/>
              </a:rPr>
              <a:t>contradições</a:t>
            </a:r>
            <a:r>
              <a:rPr lang="en-GB" dirty="0">
                <a:latin typeface="Arial Narrow" panose="020B0606020202030204" pitchFamily="34" charset="0"/>
              </a:rPr>
              <a:t> (entre </a:t>
            </a:r>
            <a:r>
              <a:rPr lang="en-GB" dirty="0" err="1">
                <a:latin typeface="Arial Narrow" panose="020B0606020202030204" pitchFamily="34" charset="0"/>
              </a:rPr>
              <a:t>estructuras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objectvos</a:t>
            </a:r>
            <a:r>
              <a:rPr lang="en-GB" dirty="0">
                <a:latin typeface="Arial Narrow" panose="020B0606020202030204" pitchFamily="34" charset="0"/>
              </a:rPr>
              <a:t>, interesses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, etc.). </a:t>
            </a:r>
            <a:r>
              <a:rPr lang="en-GB" dirty="0" err="1">
                <a:latin typeface="Arial Narrow" panose="020B0606020202030204" pitchFamily="34" charset="0"/>
              </a:rPr>
              <a:t>Estas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questões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núcleo</a:t>
            </a:r>
            <a:r>
              <a:rPr lang="en-GB" dirty="0">
                <a:latin typeface="Arial Narrow" panose="020B0606020202030204" pitchFamily="34" charset="0"/>
              </a:rPr>
              <a:t> dos </a:t>
            </a:r>
            <a:r>
              <a:rPr lang="en-GB" dirty="0" err="1">
                <a:latin typeface="Arial Narrow" panose="020B0606020202030204" pitchFamily="34" charset="0"/>
              </a:rPr>
              <a:t>sistemas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dinâmicas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60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8" y="295155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094642"/>
            <a:ext cx="11777241" cy="556080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Enquanto</a:t>
            </a:r>
            <a:r>
              <a:rPr lang="en-GB" dirty="0">
                <a:latin typeface="Arial Narrow" panose="020B0606020202030204" pitchFamily="34" charset="0"/>
              </a:rPr>
              <a:t> “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mercados”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focados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ajustamento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embora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capitalista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crie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instabilidade</a:t>
            </a:r>
            <a:r>
              <a:rPr lang="en-GB" dirty="0">
                <a:latin typeface="Arial Narrow" panose="020B0606020202030204" pitchFamily="34" charset="0"/>
              </a:rPr>
              <a:t> e crises, que o capitalism </a:t>
            </a:r>
            <a:r>
              <a:rPr lang="en-GB" dirty="0" err="1">
                <a:latin typeface="Arial Narrow" panose="020B0606020202030204" pitchFamily="34" charset="0"/>
              </a:rPr>
              <a:t>necessita</a:t>
            </a:r>
            <a:r>
              <a:rPr lang="en-GB" dirty="0">
                <a:latin typeface="Arial Narrow" panose="020B0606020202030204" pitchFamily="34" charset="0"/>
              </a:rPr>
              <a:t> para se </a:t>
            </a:r>
            <a:r>
              <a:rPr lang="en-GB" dirty="0" err="1">
                <a:latin typeface="Arial Narrow" panose="020B0606020202030204" pitchFamily="34" charset="0"/>
              </a:rPr>
              <a:t>reestruturar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renovar</a:t>
            </a:r>
            <a:r>
              <a:rPr lang="en-GB" dirty="0">
                <a:latin typeface="Arial Narrow" panose="020B0606020202030204" pitchFamily="34" charset="0"/>
              </a:rPr>
              <a:t>), as “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”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acerca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transformação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</a:t>
            </a:r>
            <a:r>
              <a:rPr lang="en-GB" dirty="0">
                <a:latin typeface="Arial Narrow" panose="020B0606020202030204" pitchFamily="34" charset="0"/>
              </a:rPr>
              <a:t> e social.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Diferenças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“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” </a:t>
            </a:r>
            <a:r>
              <a:rPr lang="en-GB" dirty="0" err="1">
                <a:latin typeface="Arial Narrow" panose="020B0606020202030204" pitchFamily="34" charset="0"/>
              </a:rPr>
              <a:t>explicam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desigualdade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capitalista</a:t>
            </a:r>
            <a:r>
              <a:rPr lang="en-GB" dirty="0">
                <a:latin typeface="Arial Narrow" panose="020B0606020202030204" pitchFamily="34" charset="0"/>
              </a:rPr>
              <a:t> (entre e dentro de </a:t>
            </a:r>
            <a:r>
              <a:rPr lang="en-GB" dirty="0" err="1">
                <a:latin typeface="Arial Narrow" panose="020B0606020202030204" pitchFamily="34" charset="0"/>
              </a:rPr>
              <a:t>períodos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históricos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regiões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grupos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Inspiração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transformação</a:t>
            </a:r>
            <a:r>
              <a:rPr lang="en-GB" dirty="0">
                <a:latin typeface="Arial Narrow" panose="020B0606020202030204" pitchFamily="34" charset="0"/>
              </a:rPr>
              <a:t>/</a:t>
            </a:r>
            <a:r>
              <a:rPr lang="en-GB" dirty="0" err="1">
                <a:latin typeface="Arial Narrow" panose="020B0606020202030204" pitchFamily="34" charset="0"/>
              </a:rPr>
              <a:t>mudança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</a:t>
            </a:r>
            <a:r>
              <a:rPr lang="en-GB" dirty="0">
                <a:latin typeface="Arial Narrow" panose="020B0606020202030204" pitchFamily="34" charset="0"/>
              </a:rPr>
              <a:t> e social, o que, </a:t>
            </a:r>
            <a:r>
              <a:rPr lang="en-GB" dirty="0" err="1">
                <a:latin typeface="Arial Narrow" panose="020B0606020202030204" pitchFamily="34" charset="0"/>
              </a:rPr>
              <a:t>nas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fases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iniciais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capitalista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significa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maximização</a:t>
            </a:r>
            <a:r>
              <a:rPr lang="en-GB" dirty="0">
                <a:latin typeface="Arial Narrow" panose="020B0606020202030204" pitchFamily="34" charset="0"/>
              </a:rPr>
              <a:t> das </a:t>
            </a:r>
            <a:r>
              <a:rPr lang="en-GB" dirty="0" err="1">
                <a:latin typeface="Arial Narrow" panose="020B0606020202030204" pitchFamily="34" charset="0"/>
              </a:rPr>
              <a:t>ligações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507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8" y="295155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284790"/>
            <a:ext cx="11777241" cy="537065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Inspirado</a:t>
            </a:r>
            <a:r>
              <a:rPr lang="en-GB" dirty="0">
                <a:latin typeface="Arial Narrow" panose="020B0606020202030204" pitchFamily="34" charset="0"/>
              </a:rPr>
              <a:t> no </a:t>
            </a:r>
            <a:r>
              <a:rPr lang="en-GB" dirty="0" err="1">
                <a:latin typeface="Arial Narrow" panose="020B0606020202030204" pitchFamily="34" charset="0"/>
              </a:rPr>
              <a:t>Keynesianismo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outras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versões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heterodoxas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neoclássicas</a:t>
            </a:r>
            <a:r>
              <a:rPr lang="en-GB" dirty="0">
                <a:latin typeface="Arial Narrow" panose="020B0606020202030204" pitchFamily="34" charset="0"/>
              </a:rPr>
              <a:t>) da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mercados </a:t>
            </a:r>
            <a:r>
              <a:rPr lang="en-GB" dirty="0" err="1">
                <a:latin typeface="Arial Narrow" panose="020B0606020202030204" pitchFamily="34" charset="0"/>
              </a:rPr>
              <a:t>podem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ajustar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funciona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pleno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emprego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preços</a:t>
            </a:r>
            <a:r>
              <a:rPr lang="en-GB" dirty="0">
                <a:latin typeface="Arial Narrow" panose="020B0606020202030204" pitchFamily="34" charset="0"/>
              </a:rPr>
              <a:t>/</a:t>
            </a:r>
            <a:r>
              <a:rPr lang="en-GB" dirty="0" err="1">
                <a:latin typeface="Arial Narrow" panose="020B0606020202030204" pitchFamily="34" charset="0"/>
              </a:rPr>
              <a:t>salários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podem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ajustar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poupança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ser </a:t>
            </a:r>
            <a:r>
              <a:rPr lang="en-GB" dirty="0" err="1">
                <a:latin typeface="Arial Narrow" panose="020B0606020202030204" pitchFamily="34" charset="0"/>
              </a:rPr>
              <a:t>convertida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investimento</a:t>
            </a:r>
            <a:r>
              <a:rPr lang="en-GB" dirty="0">
                <a:latin typeface="Arial Narrow" panose="020B0606020202030204" pitchFamily="34" charset="0"/>
              </a:rPr>
              <a:t>, etc.), mas é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específico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acerca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relações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desigual</a:t>
            </a:r>
            <a:r>
              <a:rPr lang="en-GB" dirty="0">
                <a:latin typeface="Arial Narrow" panose="020B0606020202030204" pitchFamily="34" charset="0"/>
              </a:rPr>
              <a:t>. Por </a:t>
            </a:r>
            <a:r>
              <a:rPr lang="en-GB" dirty="0" err="1">
                <a:latin typeface="Arial Narrow" panose="020B0606020202030204" pitchFamily="34" charset="0"/>
              </a:rPr>
              <a:t>exemplo</a:t>
            </a:r>
            <a:r>
              <a:rPr lang="en-GB" dirty="0">
                <a:latin typeface="Arial Narrow" panose="020B0606020202030204" pitchFamily="34" charset="0"/>
              </a:rPr>
              <a:t>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O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consumo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investimento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depende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padrões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 e de </a:t>
            </a:r>
            <a:r>
              <a:rPr lang="en-GB" dirty="0" err="1">
                <a:latin typeface="Arial Narrow" panose="020B0606020202030204" pitchFamily="34" charset="0"/>
              </a:rPr>
              <a:t>distribuição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inflação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finanças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, etc.,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desigualdade</a:t>
            </a:r>
            <a:r>
              <a:rPr lang="en-GB" dirty="0">
                <a:latin typeface="Arial Narrow" panose="020B0606020202030204" pitchFamily="34" charset="0"/>
              </a:rPr>
              <a:t> do capitalism, e as </a:t>
            </a:r>
            <a:r>
              <a:rPr lang="en-GB" dirty="0" err="1">
                <a:latin typeface="Arial Narrow" panose="020B0606020202030204" pitchFamily="34" charset="0"/>
              </a:rPr>
              <a:t>suas</a:t>
            </a:r>
            <a:r>
              <a:rPr lang="en-GB" dirty="0">
                <a:latin typeface="Arial Narrow" panose="020B0606020202030204" pitchFamily="34" charset="0"/>
              </a:rPr>
              <a:t> crises, </a:t>
            </a:r>
            <a:r>
              <a:rPr lang="en-GB" dirty="0" err="1">
                <a:latin typeface="Arial Narrow" panose="020B0606020202030204" pitchFamily="34" charset="0"/>
              </a:rPr>
              <a:t>dependem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821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36894"/>
            <a:ext cx="11777241" cy="469775"/>
          </a:xfrm>
        </p:spPr>
        <p:txBody>
          <a:bodyPr>
            <a:normAutofit fontScale="90000"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808892"/>
            <a:ext cx="11777241" cy="5846551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Dimensões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políticas</a:t>
            </a:r>
            <a:r>
              <a:rPr lang="en-GB" dirty="0">
                <a:latin typeface="Arial Narrow" panose="020B0606020202030204" pitchFamily="34" charset="0"/>
              </a:rPr>
              <a:t>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Crescimento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transformação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estrutural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liderado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pelo</a:t>
            </a:r>
            <a:r>
              <a:rPr lang="en-GB" dirty="0">
                <a:latin typeface="Arial Narrow" panose="020B0606020202030204" pitchFamily="34" charset="0"/>
              </a:rPr>
              <a:t> Estado (</a:t>
            </a:r>
            <a:r>
              <a:rPr lang="en-GB" dirty="0" err="1">
                <a:latin typeface="Arial Narrow" panose="020B0606020202030204" pitchFamily="34" charset="0"/>
              </a:rPr>
              <a:t>diferente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agregado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Keynesiano</a:t>
            </a:r>
            <a:r>
              <a:rPr lang="en-GB" dirty="0">
                <a:latin typeface="Arial Narrow" panose="020B0606020202030204" pitchFamily="34" charset="0"/>
              </a:rPr>
              <a:t> e da </a:t>
            </a:r>
            <a:r>
              <a:rPr lang="en-GB" dirty="0" err="1">
                <a:latin typeface="Arial Narrow" panose="020B0606020202030204" pitchFamily="34" charset="0"/>
              </a:rPr>
              <a:t>racionalidade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optmização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neolássica</a:t>
            </a:r>
            <a:r>
              <a:rPr lang="en-GB" dirty="0">
                <a:latin typeface="Arial Narrow" panose="020B0606020202030204" pitchFamily="34" charset="0"/>
              </a:rPr>
              <a:t>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O debate </a:t>
            </a:r>
            <a:r>
              <a:rPr lang="en-GB" dirty="0" err="1">
                <a:latin typeface="Arial Narrow" panose="020B0606020202030204" pitchFamily="34" charset="0"/>
              </a:rPr>
              <a:t>sobre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: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perde</a:t>
            </a:r>
            <a:r>
              <a:rPr lang="en-GB" dirty="0">
                <a:latin typeface="Arial Narrow" panose="020B0606020202030204" pitchFamily="34" charset="0"/>
              </a:rPr>
              <a:t> para 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Porquê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 lvl="3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Elasticidades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procura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relativamente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preços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rendimento</a:t>
            </a:r>
            <a:endParaRPr lang="en-GB" dirty="0">
              <a:latin typeface="Arial Narrow" panose="020B0606020202030204" pitchFamily="34" charset="0"/>
            </a:endParaRPr>
          </a:p>
          <a:p>
            <a:pPr lvl="3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Diferenças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níveis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salariais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ganhos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ficam</a:t>
            </a:r>
            <a:r>
              <a:rPr lang="en-GB" dirty="0">
                <a:latin typeface="Arial Narrow" panose="020B0606020202030204" pitchFamily="34" charset="0"/>
              </a:rPr>
              <a:t> sempre no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endParaRPr lang="en-GB" dirty="0">
              <a:latin typeface="Arial Narrow" panose="020B0606020202030204" pitchFamily="34" charset="0"/>
            </a:endParaRP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Porquê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solução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mesmo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Por que é que </a:t>
            </a:r>
            <a:r>
              <a:rPr lang="en-GB" i="1" dirty="0">
                <a:latin typeface="Arial Narrow" panose="020B0606020202030204" pitchFamily="34" charset="0"/>
              </a:rPr>
              <a:t>“catching up” </a:t>
            </a:r>
            <a:r>
              <a:rPr lang="en-GB" dirty="0">
                <a:latin typeface="Arial Narrow" panose="020B0606020202030204" pitchFamily="34" charset="0"/>
              </a:rPr>
              <a:t>é </a:t>
            </a:r>
            <a:r>
              <a:rPr lang="en-GB" i="1" dirty="0">
                <a:latin typeface="Arial Narrow" panose="020B0606020202030204" pitchFamily="34" charset="0"/>
              </a:rPr>
              <a:t>“non-market conforming”? </a:t>
            </a:r>
            <a:r>
              <a:rPr lang="en-GB" dirty="0">
                <a:latin typeface="Arial Narrow" panose="020B0606020202030204" pitchFamily="34" charset="0"/>
              </a:rPr>
              <a:t>O que é que </a:t>
            </a:r>
            <a:r>
              <a:rPr lang="en-GB" dirty="0" err="1">
                <a:latin typeface="Arial Narrow" panose="020B0606020202030204" pitchFamily="34" charset="0"/>
              </a:rPr>
              <a:t>isso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significa</a:t>
            </a:r>
            <a:r>
              <a:rPr lang="en-GB" dirty="0">
                <a:latin typeface="Arial Narrow" panose="020B0606020202030204" pitchFamily="34" charset="0"/>
              </a:rPr>
              <a:t>?</a:t>
            </a:r>
            <a:endParaRPr lang="en-GB" i="1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9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56259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Tensões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no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argumento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estruturalista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887186"/>
            <a:ext cx="11777241" cy="5768257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De </a:t>
            </a:r>
            <a:r>
              <a:rPr lang="en-GB" dirty="0" err="1">
                <a:latin typeface="Arial Narrow" panose="020B0606020202030204" pitchFamily="34" charset="0"/>
              </a:rPr>
              <a:t>onde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vêm</a:t>
            </a:r>
            <a:r>
              <a:rPr lang="en-GB" dirty="0">
                <a:latin typeface="Arial Narrow" panose="020B0606020202030204" pitchFamily="34" charset="0"/>
              </a:rPr>
              <a:t> as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Podem</a:t>
            </a:r>
            <a:r>
              <a:rPr lang="en-GB" dirty="0">
                <a:latin typeface="Arial Narrow" panose="020B0606020202030204" pitchFamily="34" charset="0"/>
              </a:rPr>
              <a:t> ser </a:t>
            </a:r>
            <a:r>
              <a:rPr lang="en-GB" dirty="0" err="1">
                <a:latin typeface="Arial Narrow" panose="020B0606020202030204" pitchFamily="34" charset="0"/>
              </a:rPr>
              <a:t>mudadas</a:t>
            </a:r>
            <a:r>
              <a:rPr lang="en-GB" dirty="0">
                <a:latin typeface="Arial Narrow" panose="020B0606020202030204" pitchFamily="34" charset="0"/>
              </a:rPr>
              <a:t> dentro do Sistema de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 que as </a:t>
            </a:r>
            <a:r>
              <a:rPr lang="en-GB" dirty="0" err="1">
                <a:latin typeface="Arial Narrow" panose="020B0606020202030204" pitchFamily="34" charset="0"/>
              </a:rPr>
              <a:t>cria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Pode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papel</a:t>
            </a:r>
            <a:r>
              <a:rPr lang="en-GB" dirty="0">
                <a:latin typeface="Arial Narrow" panose="020B0606020202030204" pitchFamily="34" charset="0"/>
              </a:rPr>
              <a:t> de “um </a:t>
            </a:r>
            <a:r>
              <a:rPr lang="en-GB" dirty="0" err="1">
                <a:latin typeface="Arial Narrow" panose="020B0606020202030204" pitchFamily="34" charset="0"/>
              </a:rPr>
              <a:t>país</a:t>
            </a:r>
            <a:r>
              <a:rPr lang="en-GB" dirty="0">
                <a:latin typeface="Arial Narrow" panose="020B0606020202030204" pitchFamily="34" charset="0"/>
              </a:rPr>
              <a:t>”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divisão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 ser </a:t>
            </a:r>
            <a:r>
              <a:rPr lang="en-GB" dirty="0" err="1">
                <a:latin typeface="Arial Narrow" panose="020B0606020202030204" pitchFamily="34" charset="0"/>
              </a:rPr>
              <a:t>mudado</a:t>
            </a:r>
            <a:r>
              <a:rPr lang="en-GB" dirty="0">
                <a:latin typeface="Arial Narrow" panose="020B0606020202030204" pitchFamily="34" charset="0"/>
              </a:rPr>
              <a:t> dentro do capitalism?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um </a:t>
            </a:r>
            <a:r>
              <a:rPr lang="en-GB" dirty="0" err="1">
                <a:latin typeface="Arial Narrow" panose="020B0606020202030204" pitchFamily="34" charset="0"/>
              </a:rPr>
              <a:t>problema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nacional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“Catching up” com o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, e </a:t>
            </a:r>
            <a:r>
              <a:rPr lang="en-GB" dirty="0" err="1">
                <a:latin typeface="Arial Narrow" panose="020B0606020202030204" pitchFamily="34" charset="0"/>
              </a:rPr>
              <a:t>quem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está</a:t>
            </a:r>
            <a:r>
              <a:rPr lang="en-GB" dirty="0">
                <a:latin typeface="Arial Narrow" panose="020B0606020202030204" pitchFamily="34" charset="0"/>
              </a:rPr>
              <a:t> a “catch up” com o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? Como é que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caminhos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pontos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referência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escolhidos</a:t>
            </a:r>
            <a:r>
              <a:rPr lang="en-GB" dirty="0">
                <a:latin typeface="Arial Narrow" panose="020B0606020202030204" pitchFamily="34" charset="0"/>
              </a:rPr>
              <a:t>?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“Catching up” é um </a:t>
            </a:r>
            <a:r>
              <a:rPr lang="en-GB" dirty="0" err="1">
                <a:latin typeface="Arial Narrow" panose="020B0606020202030204" pitchFamily="34" charset="0"/>
              </a:rPr>
              <a:t>argumento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nacionalismo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económico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fará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sentido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viável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era do capitalism global, </a:t>
            </a:r>
            <a:r>
              <a:rPr lang="en-GB" dirty="0" err="1">
                <a:latin typeface="Arial Narrow" panose="020B0606020202030204" pitchFamily="34" charset="0"/>
              </a:rPr>
              <a:t>monopolista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financeirizado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um </a:t>
            </a:r>
            <a:r>
              <a:rPr lang="en-GB" dirty="0" err="1">
                <a:latin typeface="Arial Narrow" panose="020B0606020202030204" pitchFamily="34" charset="0"/>
              </a:rPr>
              <a:t>problema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tensão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nações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De </a:t>
            </a:r>
            <a:r>
              <a:rPr lang="en-GB" dirty="0" err="1">
                <a:latin typeface="Arial Narrow" panose="020B0606020202030204" pitchFamily="34" charset="0"/>
              </a:rPr>
              <a:t>onde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vêm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objectivos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e o </a:t>
            </a:r>
            <a:r>
              <a:rPr lang="en-GB" dirty="0" err="1">
                <a:latin typeface="Arial Narrow" panose="020B0606020202030204" pitchFamily="34" charset="0"/>
              </a:rPr>
              <a:t>estado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desnvolvimento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eles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associados</a:t>
            </a:r>
            <a:r>
              <a:rPr lang="en-GB" dirty="0">
                <a:latin typeface="Arial Narrow" panose="020B0606020202030204" pitchFamily="34" charset="0"/>
              </a:rPr>
              <a:t>, e de </a:t>
            </a:r>
            <a:r>
              <a:rPr lang="en-GB" dirty="0" err="1">
                <a:latin typeface="Arial Narrow" panose="020B0606020202030204" pitchFamily="34" charset="0"/>
              </a:rPr>
              <a:t>onde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vem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capacidade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política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identificar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escolher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implementar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2975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6" y="132497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960700"/>
            <a:ext cx="11777241" cy="5694744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Tentativa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resposta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às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tensões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análise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estruturalista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natureza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divisão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natureza</a:t>
            </a:r>
            <a:r>
              <a:rPr lang="en-GB" dirty="0">
                <a:latin typeface="Arial Narrow" panose="020B0606020202030204" pitchFamily="34" charset="0"/>
              </a:rPr>
              <a:t> do Estado e das elites </a:t>
            </a:r>
            <a:r>
              <a:rPr lang="en-GB" dirty="0" err="1">
                <a:latin typeface="Arial Narrow" panose="020B0606020202030204" pitchFamily="34" charset="0"/>
              </a:rPr>
              <a:t>nacionais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impacto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integração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contradições</a:t>
            </a:r>
            <a:r>
              <a:rPr lang="en-GB" dirty="0">
                <a:latin typeface="Arial Narrow" panose="020B0606020202030204" pitchFamily="34" charset="0"/>
              </a:rPr>
              <a:t> no debate </a:t>
            </a:r>
            <a:r>
              <a:rPr lang="en-GB" dirty="0" err="1">
                <a:latin typeface="Arial Narrow" panose="020B0606020202030204" pitchFamily="34" charset="0"/>
              </a:rPr>
              <a:t>sobre</a:t>
            </a:r>
            <a:r>
              <a:rPr lang="en-GB" dirty="0">
                <a:latin typeface="Arial Narrow" panose="020B0606020202030204" pitchFamily="34" charset="0"/>
              </a:rPr>
              <a:t> “catching up”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Colonialismo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instrumento</a:t>
            </a:r>
            <a:r>
              <a:rPr lang="en-GB" dirty="0">
                <a:latin typeface="Arial Narrow" panose="020B0606020202030204" pitchFamily="34" charset="0"/>
              </a:rPr>
              <a:t> politico e </a:t>
            </a:r>
            <a:r>
              <a:rPr lang="en-GB" dirty="0" err="1">
                <a:latin typeface="Arial Narrow" panose="020B0606020202030204" pitchFamily="34" charset="0"/>
              </a:rPr>
              <a:t>histórico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desigualdade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vez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uma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crítica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geral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). Continua o </a:t>
            </a:r>
            <a:r>
              <a:rPr lang="en-GB" dirty="0" err="1">
                <a:latin typeface="Arial Narrow" panose="020B0606020202030204" pitchFamily="34" charset="0"/>
              </a:rPr>
              <a:t>foco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nações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vez</a:t>
            </a:r>
            <a:r>
              <a:rPr lang="en-GB" dirty="0">
                <a:latin typeface="Arial Narrow" panose="020B0606020202030204" pitchFamily="34" charset="0"/>
              </a:rPr>
              <a:t> de no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Fundamentação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histórica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potencial</a:t>
            </a:r>
            <a:r>
              <a:rPr lang="en-GB" dirty="0">
                <a:latin typeface="Arial Narrow" panose="020B0606020202030204" pitchFamily="34" charset="0"/>
              </a:rPr>
              <a:t> das eras </a:t>
            </a:r>
            <a:r>
              <a:rPr lang="en-GB" dirty="0" err="1">
                <a:latin typeface="Arial Narrow" panose="020B0606020202030204" pitchFamily="34" charset="0"/>
              </a:rPr>
              <a:t>iniciais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 (“pro-cycle conforming”, </a:t>
            </a:r>
            <a:r>
              <a:rPr lang="en-GB" dirty="0" err="1">
                <a:latin typeface="Arial Narrow" panose="020B0606020202030204" pitchFamily="34" charset="0"/>
              </a:rPr>
              <a:t>dependente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exportações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, com </a:t>
            </a:r>
            <a:r>
              <a:rPr lang="en-GB" dirty="0" err="1">
                <a:latin typeface="Arial Narrow" panose="020B0606020202030204" pitchFamily="34" charset="0"/>
              </a:rPr>
              <a:t>sinergias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externalidades</a:t>
            </a:r>
            <a:r>
              <a:rPr lang="en-GB" dirty="0">
                <a:latin typeface="Arial Narrow" panose="020B0606020202030204" pitchFamily="34" charset="0"/>
              </a:rPr>
              <a:t>; </a:t>
            </a:r>
            <a:r>
              <a:rPr lang="en-GB" dirty="0" err="1">
                <a:latin typeface="Arial Narrow" panose="020B0606020202030204" pitchFamily="34" charset="0"/>
              </a:rPr>
              <a:t>papel</a:t>
            </a:r>
            <a:r>
              <a:rPr lang="en-GB" dirty="0">
                <a:latin typeface="Arial Narrow" panose="020B0606020202030204" pitchFamily="34" charset="0"/>
              </a:rPr>
              <a:t> do Estado; </a:t>
            </a:r>
            <a:r>
              <a:rPr lang="en-GB" dirty="0" err="1">
                <a:latin typeface="Arial Narrow" panose="020B0606020202030204" pitchFamily="34" charset="0"/>
              </a:rPr>
              <a:t>isolamento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proporcionado</a:t>
            </a:r>
            <a:r>
              <a:rPr lang="en-GB" dirty="0">
                <a:latin typeface="Arial Narrow" panose="020B0606020202030204" pitchFamily="34" charset="0"/>
              </a:rPr>
              <a:t> pela </a:t>
            </a:r>
            <a:r>
              <a:rPr lang="en-GB" dirty="0" err="1">
                <a:latin typeface="Arial Narrow" panose="020B0606020202030204" pitchFamily="34" charset="0"/>
              </a:rPr>
              <a:t>grande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depressão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pelas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guerras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mundiais</a:t>
            </a:r>
            <a:r>
              <a:rPr lang="en-GB" dirty="0">
                <a:latin typeface="Arial Narrow" panose="020B0606020202030204" pitchFamily="34" charset="0"/>
              </a:rPr>
              <a:t>; crise do </a:t>
            </a:r>
            <a:r>
              <a:rPr lang="en-GB" dirty="0" err="1">
                <a:latin typeface="Arial Narrow" panose="020B0606020202030204" pitchFamily="34" charset="0"/>
              </a:rPr>
              <a:t>modelo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 com a </a:t>
            </a:r>
            <a:r>
              <a:rPr lang="en-GB" dirty="0" err="1">
                <a:latin typeface="Arial Narrow" panose="020B0606020202030204" pitchFamily="34" charset="0"/>
              </a:rPr>
              <a:t>rápida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expansão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, à </a:t>
            </a:r>
            <a:r>
              <a:rPr lang="en-GB" dirty="0" err="1">
                <a:latin typeface="Arial Narrow" panose="020B0606020202030204" pitchFamily="34" charset="0"/>
              </a:rPr>
              <a:t>medida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que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conseguem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financiar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indústrialização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dependente</a:t>
            </a:r>
            <a:r>
              <a:rPr lang="en-GB" dirty="0">
                <a:latin typeface="Arial Narrow" panose="020B0606020202030204" pitchFamily="34" charset="0"/>
              </a:rPr>
              <a:t>; </a:t>
            </a:r>
            <a:r>
              <a:rPr lang="en-GB" dirty="0" err="1">
                <a:latin typeface="Arial Narrow" panose="020B0606020202030204" pitchFamily="34" charset="0"/>
              </a:rPr>
              <a:t>economias</a:t>
            </a:r>
            <a:r>
              <a:rPr lang="en-GB" dirty="0">
                <a:latin typeface="Arial Narrow" panose="020B0606020202030204" pitchFamily="34" charset="0"/>
              </a:rPr>
              <a:t> que se </a:t>
            </a:r>
            <a:r>
              <a:rPr lang="en-GB" dirty="0" err="1">
                <a:latin typeface="Arial Narrow" panose="020B0606020202030204" pitchFamily="34" charset="0"/>
              </a:rPr>
              <a:t>libertam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dos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expandem</a:t>
            </a:r>
            <a:r>
              <a:rPr lang="en-GB" dirty="0">
                <a:latin typeface="Arial Narrow" panose="020B0606020202030204" pitchFamily="34" charset="0"/>
              </a:rPr>
              <a:t> com </a:t>
            </a:r>
            <a:r>
              <a:rPr lang="en-GB" dirty="0" err="1">
                <a:latin typeface="Arial Narrow" panose="020B0606020202030204" pitchFamily="34" charset="0"/>
              </a:rPr>
              <a:t>sucesso</a:t>
            </a:r>
            <a:r>
              <a:rPr lang="en-GB" dirty="0">
                <a:latin typeface="Arial Narrow" panose="020B0606020202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8808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14913"/>
            <a:ext cx="11777241" cy="579679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778120"/>
            <a:ext cx="11777241" cy="5877324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A </a:t>
            </a:r>
            <a:r>
              <a:rPr lang="en-GB" dirty="0" err="1">
                <a:latin typeface="Arial Narrow" panose="020B0606020202030204" pitchFamily="34" charset="0"/>
              </a:rPr>
              <a:t>construção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argumento</a:t>
            </a:r>
            <a:r>
              <a:rPr lang="en-GB" dirty="0">
                <a:latin typeface="Arial Narrow" panose="020B0606020202030204" pitchFamily="34" charset="0"/>
              </a:rPr>
              <a:t>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Sistema global </a:t>
            </a:r>
            <a:r>
              <a:rPr lang="en-GB" dirty="0" err="1">
                <a:latin typeface="Arial Narrow" panose="020B0606020202030204" pitchFamily="34" charset="0"/>
              </a:rPr>
              <a:t>baseado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divisão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; um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uma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A </a:t>
            </a:r>
            <a:r>
              <a:rPr lang="en-GB" dirty="0" err="1">
                <a:latin typeface="Arial Narrow" panose="020B0606020202030204" pitchFamily="34" charset="0"/>
              </a:rPr>
              <a:t>hipótese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Prebish</a:t>
            </a:r>
            <a:r>
              <a:rPr lang="en-GB" dirty="0">
                <a:latin typeface="Arial Narrow" panose="020B0606020202030204" pitchFamily="34" charset="0"/>
              </a:rPr>
              <a:t>-Singer: </a:t>
            </a:r>
            <a:r>
              <a:rPr lang="en-GB" dirty="0" err="1">
                <a:latin typeface="Arial Narrow" panose="020B0606020202030204" pitchFamily="34" charset="0"/>
              </a:rPr>
              <a:t>tendência</a:t>
            </a:r>
            <a:r>
              <a:rPr lang="en-GB" dirty="0">
                <a:latin typeface="Arial Narrow" panose="020B0606020202030204" pitchFamily="34" charset="0"/>
              </a:rPr>
              <a:t> secular dos </a:t>
            </a: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 dos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 para se </a:t>
            </a:r>
            <a:r>
              <a:rPr lang="en-GB" dirty="0" err="1">
                <a:latin typeface="Arial Narrow" panose="020B0606020202030204" pitchFamily="34" charset="0"/>
              </a:rPr>
              <a:t>deteriorarem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relação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manufacturados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desacumulação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é </a:t>
            </a:r>
            <a:r>
              <a:rPr lang="en-GB" dirty="0" err="1">
                <a:latin typeface="Arial Narrow" panose="020B0606020202030204" pitchFamily="34" charset="0"/>
              </a:rPr>
              <a:t>diversificado</a:t>
            </a:r>
            <a:r>
              <a:rPr lang="en-GB" dirty="0">
                <a:latin typeface="Arial Narrow" panose="020B0606020202030204" pitchFamily="34" charset="0"/>
              </a:rPr>
              <a:t> e com </a:t>
            </a:r>
            <a:r>
              <a:rPr lang="en-GB" dirty="0" err="1">
                <a:latin typeface="Arial Narrow" panose="020B0606020202030204" pitchFamily="34" charset="0"/>
              </a:rPr>
              <a:t>alta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produtividade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todos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sectores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enquanto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alta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productividade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apenas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enclaves, e </a:t>
            </a:r>
            <a:r>
              <a:rPr lang="en-GB" dirty="0" err="1">
                <a:latin typeface="Arial Narrow" panose="020B0606020202030204" pitchFamily="34" charset="0"/>
              </a:rPr>
              <a:t>baixa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produtividade</a:t>
            </a:r>
            <a:r>
              <a:rPr lang="en-GB" dirty="0">
                <a:latin typeface="Arial Narrow" panose="020B0606020202030204" pitchFamily="34" charset="0"/>
              </a:rPr>
              <a:t> no resto, </a:t>
            </a:r>
            <a:r>
              <a:rPr lang="en-GB" dirty="0" err="1">
                <a:latin typeface="Arial Narrow" panose="020B0606020202030204" pitchFamily="34" charset="0"/>
              </a:rPr>
              <a:t>sendo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especializada</a:t>
            </a:r>
            <a:r>
              <a:rPr lang="en-GB" dirty="0">
                <a:latin typeface="Arial Narrow" panose="020B0606020202030204" pitchFamily="34" charset="0"/>
              </a:rPr>
              <a:t> de forma </a:t>
            </a:r>
            <a:r>
              <a:rPr lang="en-GB" dirty="0" err="1">
                <a:latin typeface="Arial Narrow" panose="020B0606020202030204" pitchFamily="34" charset="0"/>
              </a:rPr>
              <a:t>afunilada</a:t>
            </a:r>
            <a:r>
              <a:rPr lang="en-GB" dirty="0">
                <a:latin typeface="Arial Narrow" panose="020B0606020202030204" pitchFamily="34" charset="0"/>
              </a:rPr>
              <a:t>. Na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: Alta </a:t>
            </a:r>
            <a:r>
              <a:rPr lang="en-GB" dirty="0" err="1">
                <a:latin typeface="Arial Narrow" panose="020B0606020202030204" pitchFamily="34" charset="0"/>
              </a:rPr>
              <a:t>concentração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rendimento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mercados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expandem</a:t>
            </a:r>
            <a:r>
              <a:rPr lang="en-GB" dirty="0">
                <a:latin typeface="Arial Narrow" panose="020B0606020202030204" pitchFamily="34" charset="0"/>
              </a:rPr>
              <a:t> e a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de mercados </a:t>
            </a:r>
            <a:r>
              <a:rPr lang="en-GB" dirty="0" err="1">
                <a:latin typeface="Arial Narrow" panose="020B0606020202030204" pitchFamily="34" charset="0"/>
              </a:rPr>
              <a:t>externos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aumenta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exponencialmente</a:t>
            </a:r>
            <a:r>
              <a:rPr lang="en-GB" dirty="0">
                <a:latin typeface="Arial Narrow" panose="020B0606020202030204" pitchFamily="34" charset="0"/>
              </a:rPr>
              <a:t> à </a:t>
            </a:r>
            <a:r>
              <a:rPr lang="en-GB" dirty="0" err="1">
                <a:latin typeface="Arial Narrow" panose="020B0606020202030204" pitchFamily="34" charset="0"/>
              </a:rPr>
              <a:t>medida</a:t>
            </a:r>
            <a:r>
              <a:rPr lang="en-GB" dirty="0">
                <a:latin typeface="Arial Narrow" panose="020B0606020202030204" pitchFamily="34" charset="0"/>
              </a:rPr>
              <a:t> que e a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expande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Isto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determina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padrão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distribuição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consumo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Salários</a:t>
            </a:r>
            <a:r>
              <a:rPr lang="en-GB" dirty="0">
                <a:latin typeface="Arial Narrow" panose="020B0606020202030204" pitchFamily="34" charset="0"/>
              </a:rPr>
              <a:t> no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altos (</a:t>
            </a:r>
            <a:r>
              <a:rPr lang="en-GB" dirty="0" err="1">
                <a:latin typeface="Arial Narrow" panose="020B0606020202030204" pitchFamily="34" charset="0"/>
              </a:rPr>
              <a:t>pleno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emprego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melhor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organização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combatividade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laboral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pelo</a:t>
            </a:r>
            <a:r>
              <a:rPr lang="en-GB" dirty="0">
                <a:latin typeface="Arial Narrow" panose="020B0606020202030204" pitchFamily="34" charset="0"/>
              </a:rPr>
              <a:t> que 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ganha</a:t>
            </a:r>
            <a:r>
              <a:rPr lang="en-GB" dirty="0">
                <a:latin typeface="Arial Narrow" panose="020B0606020202030204" pitchFamily="34" charset="0"/>
              </a:rPr>
              <a:t> sempre – </a:t>
            </a:r>
            <a:r>
              <a:rPr lang="en-GB" dirty="0" err="1">
                <a:latin typeface="Arial Narrow" panose="020B0606020202030204" pitchFamily="34" charset="0"/>
              </a:rPr>
              <a:t>exporta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caro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compra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barato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70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40232</TotalTime>
  <Words>1472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Office Theme</vt:lpstr>
      <vt:lpstr>Economia do Desenvolvimento Estruturalismo e Teorias de Dependência  Carlos Nuno Castel-Branco Professor Catedrático Convidado cnbranco@iseg.ulisboa.pt | carlos.castelbranco@gmail.com   24-10-2022</vt:lpstr>
      <vt:lpstr>Estrutura da aula</vt:lpstr>
      <vt:lpstr>Estruturalismo</vt:lpstr>
      <vt:lpstr>Estruturalismo</vt:lpstr>
      <vt:lpstr>Estruturalismo</vt:lpstr>
      <vt:lpstr>Estruturalismo</vt:lpstr>
      <vt:lpstr>Tensões no argumento estruturalista</vt:lpstr>
      <vt:lpstr>Teorias de dependência</vt:lpstr>
      <vt:lpstr>Teorias de dependência</vt:lpstr>
      <vt:lpstr>Teorias de dependência</vt:lpstr>
      <vt:lpstr>Tensões nas teorias de dependência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12</cp:revision>
  <dcterms:created xsi:type="dcterms:W3CDTF">2019-10-03T07:41:33Z</dcterms:created>
  <dcterms:modified xsi:type="dcterms:W3CDTF">2022-10-23T23:47:01Z</dcterms:modified>
</cp:coreProperties>
</file>